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68" d="100"/>
          <a:sy n="68" d="100"/>
        </p:scale>
        <p:origin x="3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F4536C1-8D54-4729-A43B-6009AFE33866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59904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F0D41BD-6385-4CDB-A0D8-E858EE9A4D24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990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90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1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1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6010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C8237C3-089D-4664-A510-612AB63A7CA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010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EE7093B-D3E3-40AC-846F-E8F1E34D040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53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39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660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4275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Pull up 1099-G Unemployment Benefits screen 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Link from Line 19 on 1040 Page 1 (using arrow or F9)            OR</a:t>
            </a:r>
          </a:p>
          <a:p>
            <a:pPr marL="277117" lvl="1">
              <a:buFontTx/>
              <a:buChar char="•"/>
              <a:defRPr/>
            </a:pPr>
            <a:r>
              <a:rPr lang="en-US" dirty="0" smtClean="0"/>
              <a:t> Go directly to 1099-G by clicking on 1099G in Forms Tree</a:t>
            </a:r>
          </a:p>
          <a:p>
            <a:pPr lvl="1"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Check box to indicate if 1099-G is for taxpayer or spouse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Enter Payer’s Name &amp; EIN from 1099-G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Enter data from 1099-G in appropriate boxes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 NOTE:  Unemployment benefits are taxable on Federal level, but not taxable in NJ.  TW automatically handles this</a:t>
            </a:r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605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234FAA1-8F4A-4F69-9B30-25BE91DE8B55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05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3F3E237-06FD-4D80-81E6-82148A72794C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418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7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TW transfers unemployment income from 1099-G screen to 1040 Line 19</a:t>
            </a:r>
          </a:p>
        </p:txBody>
      </p:sp>
      <p:sp>
        <p:nvSpPr>
          <p:cNvPr id="607236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0EF52E2-B34B-4188-849C-D7435CC306E2}" type="datetime1">
              <a:rPr lang="en-US" smtClean="0"/>
              <a:pPr>
                <a:defRPr/>
              </a:pPr>
              <a:t>11/05/2015</a:t>
            </a:fld>
            <a:endParaRPr lang="en-US" dirty="0"/>
          </a:p>
        </p:txBody>
      </p:sp>
      <p:sp>
        <p:nvSpPr>
          <p:cNvPr id="60723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F2F34B1-4FBF-4BE8-B518-74431D408BFA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41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wd.state.nj.us/labor/ui/content/1099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Unemployment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 Pub 17 Chapter 12</a:t>
            </a:r>
          </a:p>
          <a:p>
            <a:r>
              <a:rPr lang="en-US" altLang="en-US" dirty="0" smtClean="0"/>
              <a:t>(Federal 1040-line 19)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743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Unemployment</a:t>
            </a:r>
          </a:p>
        </p:txBody>
      </p:sp>
      <p:sp>
        <p:nvSpPr>
          <p:cNvPr id="60006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00600"/>
          </a:xfrm>
        </p:spPr>
        <p:txBody>
          <a:bodyPr/>
          <a:lstStyle/>
          <a:p>
            <a:r>
              <a:rPr lang="en-US" altLang="en-US" sz="4000" dirty="0" smtClean="0"/>
              <a:t>Unemployment is taxable for Federal </a:t>
            </a:r>
          </a:p>
          <a:p>
            <a:r>
              <a:rPr lang="en-US" altLang="en-US" sz="4000" dirty="0" smtClean="0"/>
              <a:t>Unemployment is not taxable in NJ</a:t>
            </a:r>
          </a:p>
          <a:p>
            <a:pPr lvl="1"/>
            <a:r>
              <a:rPr lang="en-US" altLang="en-US" sz="3600" dirty="0" smtClean="0"/>
              <a:t> TW handles automatically</a:t>
            </a:r>
          </a:p>
          <a:p>
            <a:r>
              <a:rPr lang="en-US" altLang="en-US" sz="4000" dirty="0" smtClean="0"/>
              <a:t>End-of-year tax statement:</a:t>
            </a:r>
          </a:p>
          <a:p>
            <a:pPr lvl="1"/>
            <a:r>
              <a:rPr lang="en-US" altLang="en-US" sz="3600" dirty="0" smtClean="0"/>
              <a:t> </a:t>
            </a:r>
            <a:r>
              <a:rPr lang="en-US" altLang="en-US" sz="3200" dirty="0" smtClean="0"/>
              <a:t>1099-G Statement for Certain Government Payments</a:t>
            </a:r>
          </a:p>
        </p:txBody>
      </p:sp>
      <p:pic>
        <p:nvPicPr>
          <p:cNvPr id="5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9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NJ 1099-G for Unemployment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1099-G not mailed to taxpayer; must look up info on NJ Dept. of Labor website</a:t>
            </a:r>
          </a:p>
          <a:p>
            <a:pPr lvl="1"/>
            <a:r>
              <a:rPr lang="en-US" dirty="0"/>
              <a:t>Site is: </a:t>
            </a:r>
            <a:r>
              <a:rPr lang="en-US" dirty="0">
                <a:hlinkClick r:id="rId3"/>
              </a:rPr>
              <a:t>http://lwd.state.nj.us/labor/ui/content/1099G.html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pPr lvl="1"/>
            <a:r>
              <a:rPr lang="en-US" dirty="0"/>
              <a:t>Link from TaxPrep4Free.org </a:t>
            </a:r>
            <a:r>
              <a:rPr lang="en-US" dirty="0" smtClean="0"/>
              <a:t>Preparer page: </a:t>
            </a:r>
            <a:r>
              <a:rPr lang="en-US" dirty="0">
                <a:hlinkClick r:id="rId3"/>
              </a:rPr>
              <a:t>NJ Form 1099-G Inquiry</a:t>
            </a:r>
            <a:r>
              <a:rPr lang="en-US" dirty="0"/>
              <a:t> (Unemployment)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Taxpayer must have a user name, password &amp; pin to view/print 1099-G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88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Sample 1099-G Unemployment Income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6812" y="1600200"/>
            <a:ext cx="7922776" cy="47244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2438400"/>
            <a:ext cx="7620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2014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3454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010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6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TW-Unemployment Benefits</a:t>
            </a:r>
            <a:br>
              <a:rPr lang="en-US" altLang="en-US" smtClean="0"/>
            </a:br>
            <a:r>
              <a:rPr lang="en-US" altLang="en-US" smtClean="0"/>
              <a:t>1099-G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5200" y="4724400"/>
            <a:ext cx="331311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TW transfers to 1040 Line 19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848600" y="4800600"/>
            <a:ext cx="8382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848600" y="5257800"/>
            <a:ext cx="8382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5257800"/>
            <a:ext cx="324960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includes in 1040 Line </a:t>
            </a:r>
            <a:r>
              <a:rPr lang="en-US" b="1" dirty="0" smtClean="0">
                <a:latin typeface="Arial" charset="0"/>
              </a:rPr>
              <a:t>64</a:t>
            </a:r>
            <a:endParaRPr lang="en-US" b="1" dirty="0">
              <a:latin typeface="Arial" charset="0"/>
            </a:endParaRPr>
          </a:p>
        </p:txBody>
      </p:sp>
      <p:pic>
        <p:nvPicPr>
          <p:cNvPr id="18" name="Picture 1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>
            <a:off x="6858000" y="4953000"/>
            <a:ext cx="1066800" cy="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7" idx="3"/>
            <a:endCxn id="14" idx="2"/>
          </p:cNvCxnSpPr>
          <p:nvPr/>
        </p:nvCxnSpPr>
        <p:spPr bwMode="auto">
          <a:xfrm flipV="1">
            <a:off x="6754808" y="5410200"/>
            <a:ext cx="109379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0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7848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6211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TW Unemployment Benefits on 1040 Line 19</a:t>
            </a:r>
          </a:p>
        </p:txBody>
      </p:sp>
      <p:cxnSp>
        <p:nvCxnSpPr>
          <p:cNvPr id="606213" name="Straight Arrow Connector 6"/>
          <p:cNvCxnSpPr>
            <a:cxnSpLocks noChangeShapeType="1"/>
          </p:cNvCxnSpPr>
          <p:nvPr/>
        </p:nvCxnSpPr>
        <p:spPr bwMode="auto">
          <a:xfrm>
            <a:off x="1219200" y="4114800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4" name="Straight Arrow Connector 8"/>
          <p:cNvCxnSpPr>
            <a:cxnSpLocks noChangeShapeType="1"/>
          </p:cNvCxnSpPr>
          <p:nvPr/>
        </p:nvCxnSpPr>
        <p:spPr bwMode="auto">
          <a:xfrm>
            <a:off x="7315200" y="4038600"/>
            <a:ext cx="2209800" cy="152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06215" name="Straight Arrow Connector 10"/>
          <p:cNvCxnSpPr>
            <a:cxnSpLocks noChangeShapeType="1"/>
          </p:cNvCxnSpPr>
          <p:nvPr/>
        </p:nvCxnSpPr>
        <p:spPr bwMode="auto">
          <a:xfrm>
            <a:off x="8001000" y="4038600"/>
            <a:ext cx="381000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781800" y="3810000"/>
            <a:ext cx="6096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3581400"/>
            <a:ext cx="30067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TW transfers from 1099-G</a:t>
            </a:r>
          </a:p>
        </p:txBody>
      </p:sp>
      <p:pic>
        <p:nvPicPr>
          <p:cNvPr id="16" name="Picture 15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1" idx="3"/>
          </p:cNvCxnSpPr>
          <p:nvPr/>
        </p:nvCxnSpPr>
        <p:spPr bwMode="auto">
          <a:xfrm>
            <a:off x="6359525" y="3766344"/>
            <a:ext cx="422275" cy="1960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11-04-2015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97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264</Words>
  <Application>Microsoft Office PowerPoint</Application>
  <PresentationFormat>On-screen Show (4:3)</PresentationFormat>
  <Paragraphs>63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ＭＳ Ｐゴシック</vt:lpstr>
      <vt:lpstr>Verdana</vt:lpstr>
      <vt:lpstr>Wingdings</vt:lpstr>
      <vt:lpstr>NJ Template 06</vt:lpstr>
      <vt:lpstr>Unemployment</vt:lpstr>
      <vt:lpstr>Unemployment</vt:lpstr>
      <vt:lpstr>NJ 1099-G for Unemployment</vt:lpstr>
      <vt:lpstr>Sample 1099-G Unemployment Income</vt:lpstr>
      <vt:lpstr>TW-Unemployment Benefits 1099-G</vt:lpstr>
      <vt:lpstr>TW Unemployment Benefits on 1040 Line 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2015-11-05T18:27:22Z</dcterms:modified>
</cp:coreProperties>
</file>